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94" r:id="rId3"/>
    <p:sldId id="282" r:id="rId4"/>
    <p:sldId id="283" r:id="rId5"/>
    <p:sldId id="284" r:id="rId6"/>
    <p:sldId id="257" r:id="rId7"/>
    <p:sldId id="266" r:id="rId8"/>
    <p:sldId id="267" r:id="rId9"/>
    <p:sldId id="268" r:id="rId10"/>
    <p:sldId id="274" r:id="rId11"/>
    <p:sldId id="275" r:id="rId12"/>
    <p:sldId id="276" r:id="rId13"/>
    <p:sldId id="269" r:id="rId14"/>
    <p:sldId id="292" r:id="rId15"/>
    <p:sldId id="289" r:id="rId16"/>
    <p:sldId id="271" r:id="rId17"/>
    <p:sldId id="272" r:id="rId18"/>
    <p:sldId id="273" r:id="rId19"/>
    <p:sldId id="286" r:id="rId20"/>
    <p:sldId id="288" r:id="rId21"/>
    <p:sldId id="264" r:id="rId22"/>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73526" autoAdjust="0"/>
  </p:normalViewPr>
  <p:slideViewPr>
    <p:cSldViewPr>
      <p:cViewPr varScale="1">
        <p:scale>
          <a:sx n="110" d="100"/>
          <a:sy n="110"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4A2AF23-5298-4677-B017-696AD1EE2C26}" type="datetimeFigureOut">
              <a:rPr lang="en-US" smtClean="0"/>
              <a:t>2/21/2022</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2DA7812B-D063-44E8-8D5F-D056BDCF724C}" type="slidenum">
              <a:rPr lang="en-US" smtClean="0"/>
              <a:t>‹#›</a:t>
            </a:fld>
            <a:endParaRPr lang="en-US"/>
          </a:p>
        </p:txBody>
      </p:sp>
    </p:spTree>
    <p:extLst>
      <p:ext uri="{BB962C8B-B14F-4D97-AF65-F5344CB8AC3E}">
        <p14:creationId xmlns:p14="http://schemas.microsoft.com/office/powerpoint/2010/main" val="686517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CECB75F-0B40-4E2D-94D4-90A89A679B8E}" type="datetimeFigureOut">
              <a:rPr lang="en-US" smtClean="0"/>
              <a:t>2/21/2022</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53CD2A0-44AA-42AE-8A2F-82932AFA7EC9}" type="slidenum">
              <a:rPr lang="en-US" smtClean="0"/>
              <a:t>‹#›</a:t>
            </a:fld>
            <a:endParaRPr lang="en-US"/>
          </a:p>
        </p:txBody>
      </p:sp>
    </p:spTree>
    <p:extLst>
      <p:ext uri="{BB962C8B-B14F-4D97-AF65-F5344CB8AC3E}">
        <p14:creationId xmlns:p14="http://schemas.microsoft.com/office/powerpoint/2010/main" val="279154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Did you enjoy the 2021 Utility Summit?
https://www.polleverywhere.com/multiple_choice_polls/91VDDAG92yElntK0T9Cxq?display_state=chart&amp;activity_state=opened&amp;state=opened&amp;flow=Engagement&amp;onscreen=persist</a:t>
            </a:r>
          </a:p>
        </p:txBody>
      </p:sp>
      <p:sp>
        <p:nvSpPr>
          <p:cNvPr id="4" name="Slide Number Placeholder 3"/>
          <p:cNvSpPr>
            <a:spLocks noGrp="1"/>
          </p:cNvSpPr>
          <p:nvPr>
            <p:ph type="sldNum" sz="quarter" idx="5"/>
          </p:nvPr>
        </p:nvSpPr>
        <p:spPr/>
        <p:txBody>
          <a:bodyPr/>
          <a:lstStyle/>
          <a:p>
            <a:fld id="{D53CD2A0-44AA-42AE-8A2F-82932AFA7EC9}" type="slidenum">
              <a:rPr lang="en-US" smtClean="0"/>
              <a:t>3</a:t>
            </a:fld>
            <a:endParaRPr lang="en-US"/>
          </a:p>
        </p:txBody>
      </p:sp>
      <p:sp>
        <p:nvSpPr>
          <p:cNvPr id="5" name="TextBox 4">
            <a:extLst>
              <a:ext uri="{FF2B5EF4-FFF2-40B4-BE49-F238E27FC236}">
                <a16:creationId xmlns:a16="http://schemas.microsoft.com/office/drawing/2014/main" id="{AD1CC157-73BE-45D2-B5C6-A844A664B7D9}"/>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0359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Did I wear my mask during one of the presentations?
https://www.polleverywhere.com/multiple_choice_polls/yMBQBHvCkGa9yJ7Yz97KM?display_state=chart&amp;activity_state=opened&amp;state=opened&amp;flow=Default&amp;onscreen=persist</a:t>
            </a:r>
          </a:p>
        </p:txBody>
      </p:sp>
      <p:sp>
        <p:nvSpPr>
          <p:cNvPr id="4" name="Slide Number Placeholder 3"/>
          <p:cNvSpPr>
            <a:spLocks noGrp="1"/>
          </p:cNvSpPr>
          <p:nvPr>
            <p:ph type="sldNum" sz="quarter" idx="5"/>
          </p:nvPr>
        </p:nvSpPr>
        <p:spPr/>
        <p:txBody>
          <a:bodyPr/>
          <a:lstStyle/>
          <a:p>
            <a:fld id="{D53CD2A0-44AA-42AE-8A2F-82932AFA7EC9}" type="slidenum">
              <a:rPr lang="en-US" smtClean="0"/>
              <a:t>4</a:t>
            </a:fld>
            <a:endParaRPr lang="en-US"/>
          </a:p>
        </p:txBody>
      </p:sp>
      <p:sp>
        <p:nvSpPr>
          <p:cNvPr id="5" name="TextBox 4">
            <a:extLst>
              <a:ext uri="{FF2B5EF4-FFF2-40B4-BE49-F238E27FC236}">
                <a16:creationId xmlns:a16="http://schemas.microsoft.com/office/drawing/2014/main" id="{9D0FAAFF-DA0E-4CE7-90D7-CF9FBA4E884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1489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Estimate how many total attendees there were at last year's summit.
https://www.polleverywhere.com/free_text_polls/YctovbK60A1pEIOW6cXJS</a:t>
            </a:r>
          </a:p>
        </p:txBody>
      </p:sp>
      <p:sp>
        <p:nvSpPr>
          <p:cNvPr id="4" name="Slide Number Placeholder 3"/>
          <p:cNvSpPr>
            <a:spLocks noGrp="1"/>
          </p:cNvSpPr>
          <p:nvPr>
            <p:ph type="sldNum" sz="quarter" idx="5"/>
          </p:nvPr>
        </p:nvSpPr>
        <p:spPr/>
        <p:txBody>
          <a:bodyPr/>
          <a:lstStyle/>
          <a:p>
            <a:fld id="{D53CD2A0-44AA-42AE-8A2F-82932AFA7EC9}" type="slidenum">
              <a:rPr lang="en-US" smtClean="0"/>
              <a:t>5</a:t>
            </a:fld>
            <a:endParaRPr lang="en-US"/>
          </a:p>
        </p:txBody>
      </p:sp>
      <p:sp>
        <p:nvSpPr>
          <p:cNvPr id="5" name="TextBox 4">
            <a:extLst>
              <a:ext uri="{FF2B5EF4-FFF2-40B4-BE49-F238E27FC236}">
                <a16:creationId xmlns:a16="http://schemas.microsoft.com/office/drawing/2014/main" id="{4C14C3F5-AFBA-4CF0-A852-A823512BF1C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8688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previous survey questions:</a:t>
            </a:r>
          </a:p>
          <a:p>
            <a:pPr marL="173422" indent="-173422">
              <a:buFont typeface="Arial" panose="020B0604020202020204" pitchFamily="34" charset="0"/>
              <a:buChar char="•"/>
            </a:pPr>
            <a:r>
              <a:rPr lang="en-US" dirty="0"/>
              <a:t>Would additional </a:t>
            </a:r>
            <a:r>
              <a:rPr lang="en-US" dirty="0" err="1"/>
              <a:t>reimb</a:t>
            </a:r>
            <a:r>
              <a:rPr lang="en-US" baseline="0" dirty="0"/>
              <a:t> expedite relocations?</a:t>
            </a:r>
          </a:p>
          <a:p>
            <a:pPr marL="173422" indent="-173422">
              <a:buFont typeface="Arial" panose="020B0604020202020204" pitchFamily="34" charset="0"/>
              <a:buChar char="•"/>
            </a:pPr>
            <a:r>
              <a:rPr lang="en-US" baseline="0" dirty="0"/>
              <a:t>Would funding design consultants expedite responses and relocations?</a:t>
            </a:r>
          </a:p>
          <a:p>
            <a:pPr marL="173422" indent="-173422">
              <a:buFont typeface="Arial" panose="020B0604020202020204" pitchFamily="34" charset="0"/>
              <a:buChar char="•"/>
            </a:pPr>
            <a:r>
              <a:rPr lang="en-US" baseline="0" dirty="0"/>
              <a:t>Would funding work crews at utility companies expedite relocations?</a:t>
            </a:r>
          </a:p>
          <a:p>
            <a:pPr marL="173422" indent="-173422">
              <a:buFont typeface="Arial" panose="020B0604020202020204" pitchFamily="34" charset="0"/>
              <a:buChar char="•"/>
            </a:pPr>
            <a:r>
              <a:rPr lang="en-US" baseline="0" dirty="0"/>
              <a:t>Could DelDOT perform utility work under highway contracts?</a:t>
            </a:r>
          </a:p>
          <a:p>
            <a:pPr marL="173422" indent="-173422">
              <a:buFont typeface="Arial" panose="020B0604020202020204" pitchFamily="34" charset="0"/>
              <a:buChar char="•"/>
            </a:pPr>
            <a:r>
              <a:rPr lang="en-US" baseline="0" dirty="0"/>
              <a:t>Would an incentive/disincentive approach based on performance be attractive?</a:t>
            </a:r>
            <a:endParaRPr lang="en-US" dirty="0"/>
          </a:p>
        </p:txBody>
      </p:sp>
      <p:sp>
        <p:nvSpPr>
          <p:cNvPr id="4" name="Slide Number Placeholder 3"/>
          <p:cNvSpPr>
            <a:spLocks noGrp="1"/>
          </p:cNvSpPr>
          <p:nvPr>
            <p:ph type="sldNum" sz="quarter" idx="10"/>
          </p:nvPr>
        </p:nvSpPr>
        <p:spPr/>
        <p:txBody>
          <a:bodyPr/>
          <a:lstStyle/>
          <a:p>
            <a:fld id="{D53CD2A0-44AA-42AE-8A2F-82932AFA7EC9}" type="slidenum">
              <a:rPr lang="en-US" smtClean="0"/>
              <a:t>6</a:t>
            </a:fld>
            <a:endParaRPr lang="en-US"/>
          </a:p>
        </p:txBody>
      </p:sp>
    </p:spTree>
    <p:extLst>
      <p:ext uri="{BB962C8B-B14F-4D97-AF65-F5344CB8AC3E}">
        <p14:creationId xmlns:p14="http://schemas.microsoft.com/office/powerpoint/2010/main" val="76081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Which broadband providers are participating today?
https://www.polleverywhere.com/free_text_polls/059nkvNeOxwO5BFrxAh1V</a:t>
            </a:r>
          </a:p>
        </p:txBody>
      </p:sp>
      <p:sp>
        <p:nvSpPr>
          <p:cNvPr id="4" name="Slide Number Placeholder 3"/>
          <p:cNvSpPr>
            <a:spLocks noGrp="1"/>
          </p:cNvSpPr>
          <p:nvPr>
            <p:ph type="sldNum" sz="quarter" idx="5"/>
          </p:nvPr>
        </p:nvSpPr>
        <p:spPr/>
        <p:txBody>
          <a:bodyPr/>
          <a:lstStyle/>
          <a:p>
            <a:fld id="{D53CD2A0-44AA-42AE-8A2F-82932AFA7EC9}" type="slidenum">
              <a:rPr lang="en-US" smtClean="0"/>
              <a:t>15</a:t>
            </a:fld>
            <a:endParaRPr lang="en-US"/>
          </a:p>
        </p:txBody>
      </p:sp>
      <p:sp>
        <p:nvSpPr>
          <p:cNvPr id="5" name="TextBox 4">
            <a:extLst>
              <a:ext uri="{FF2B5EF4-FFF2-40B4-BE49-F238E27FC236}">
                <a16:creationId xmlns:a16="http://schemas.microsoft.com/office/drawing/2014/main" id="{9EA4B5FA-B1C6-4FF9-8D0C-10186F23FC6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6634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Where can information be found regarding DelDOT policy behind blanket vertical adjustment agreeemnts?
https://www.polleverywhere.com/multiple_choice_polls/ZPdA1bsWqIlflOZYlEkSd?display_state=chart&amp;activity_state=opened&amp;state=opened&amp;flow=Engagement&amp;onscreen=persist</a:t>
            </a:r>
          </a:p>
        </p:txBody>
      </p:sp>
      <p:sp>
        <p:nvSpPr>
          <p:cNvPr id="4" name="Slide Number Placeholder 3"/>
          <p:cNvSpPr>
            <a:spLocks noGrp="1"/>
          </p:cNvSpPr>
          <p:nvPr>
            <p:ph type="sldNum" sz="quarter" idx="5"/>
          </p:nvPr>
        </p:nvSpPr>
        <p:spPr/>
        <p:txBody>
          <a:bodyPr/>
          <a:lstStyle/>
          <a:p>
            <a:fld id="{D53CD2A0-44AA-42AE-8A2F-82932AFA7EC9}" type="slidenum">
              <a:rPr lang="en-US" smtClean="0"/>
              <a:t>19</a:t>
            </a:fld>
            <a:endParaRPr lang="en-US"/>
          </a:p>
        </p:txBody>
      </p:sp>
      <p:sp>
        <p:nvSpPr>
          <p:cNvPr id="5" name="TextBox 4">
            <a:extLst>
              <a:ext uri="{FF2B5EF4-FFF2-40B4-BE49-F238E27FC236}">
                <a16:creationId xmlns:a16="http://schemas.microsoft.com/office/drawing/2014/main" id="{0AC49F7A-225D-4535-9D0D-4FF87FEE5B19}"/>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7771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Where should I go to find more information related to utility cost estimate requirements?
https://www.polleverywhere.com/multiple_choice_polls/vaC4BNSzbM5daUjdN9bwY?display_state=chart&amp;activity_state=opened&amp;state=opened&amp;flow=Default&amp;onscreen=persist</a:t>
            </a:r>
          </a:p>
        </p:txBody>
      </p:sp>
      <p:sp>
        <p:nvSpPr>
          <p:cNvPr id="4" name="Slide Number Placeholder 3"/>
          <p:cNvSpPr>
            <a:spLocks noGrp="1"/>
          </p:cNvSpPr>
          <p:nvPr>
            <p:ph type="sldNum" sz="quarter" idx="5"/>
          </p:nvPr>
        </p:nvSpPr>
        <p:spPr/>
        <p:txBody>
          <a:bodyPr/>
          <a:lstStyle/>
          <a:p>
            <a:fld id="{D53CD2A0-44AA-42AE-8A2F-82932AFA7EC9}" type="slidenum">
              <a:rPr lang="en-US" smtClean="0"/>
              <a:t>20</a:t>
            </a:fld>
            <a:endParaRPr lang="en-US"/>
          </a:p>
        </p:txBody>
      </p:sp>
      <p:sp>
        <p:nvSpPr>
          <p:cNvPr id="5" name="TextBox 4">
            <a:extLst>
              <a:ext uri="{FF2B5EF4-FFF2-40B4-BE49-F238E27FC236}">
                <a16:creationId xmlns:a16="http://schemas.microsoft.com/office/drawing/2014/main" id="{EBA0C010-F533-4F82-AFC9-4ED9329EB93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5287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37C70F98-4E3F-4BB9-B7D2-3164770820F8}" type="datetimeFigureOut">
              <a:rPr lang="en-US"/>
              <a:pPr>
                <a:defRPr/>
              </a:pPr>
              <a:t>2/21/2022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DDD1A61-292E-473D-A189-1E44BB4B304F}" type="slidenum">
              <a:rPr lang="en-US" altLang="en-US"/>
              <a:pPr>
                <a:defRPr/>
              </a:pPr>
              <a:t>‹#›</a:t>
            </a:fld>
            <a:endParaRPr lang="en-US" altLang="en-US"/>
          </a:p>
        </p:txBody>
      </p:sp>
    </p:spTree>
    <p:extLst>
      <p:ext uri="{BB962C8B-B14F-4D97-AF65-F5344CB8AC3E}">
        <p14:creationId xmlns:p14="http://schemas.microsoft.com/office/powerpoint/2010/main" val="386745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828146-1513-4281-AB81-0A397D611692}" type="datetimeFigureOut">
              <a:rPr lang="en-US"/>
              <a:pPr>
                <a:defRPr/>
              </a:pPr>
              <a:t>2/21/2022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1054836-968B-40EC-8E8E-F6E92B903107}" type="slidenum">
              <a:rPr lang="en-US" altLang="en-US"/>
              <a:pPr>
                <a:defRPr/>
              </a:pPr>
              <a:t>‹#›</a:t>
            </a:fld>
            <a:endParaRPr lang="en-US" altLang="en-US"/>
          </a:p>
        </p:txBody>
      </p:sp>
    </p:spTree>
    <p:extLst>
      <p:ext uri="{BB962C8B-B14F-4D97-AF65-F5344CB8AC3E}">
        <p14:creationId xmlns:p14="http://schemas.microsoft.com/office/powerpoint/2010/main" val="219589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C9A5F1-1CB9-4B6D-8FAB-C46FEFDCB498}" type="datetimeFigureOut">
              <a:rPr lang="en-US"/>
              <a:pPr>
                <a:defRPr/>
              </a:pPr>
              <a:t>2/21/2022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4936980-86CA-4AC2-B8A7-803B7ECA9F95}" type="slidenum">
              <a:rPr lang="en-US" altLang="en-US"/>
              <a:pPr>
                <a:defRPr/>
              </a:pPr>
              <a:t>‹#›</a:t>
            </a:fld>
            <a:endParaRPr lang="en-US" altLang="en-US"/>
          </a:p>
        </p:txBody>
      </p:sp>
    </p:spTree>
    <p:extLst>
      <p:ext uri="{BB962C8B-B14F-4D97-AF65-F5344CB8AC3E}">
        <p14:creationId xmlns:p14="http://schemas.microsoft.com/office/powerpoint/2010/main" val="425751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E9C285-F40A-4E5E-A20A-F1089F51A415}" type="datetimeFigureOut">
              <a:rPr lang="en-US"/>
              <a:pPr>
                <a:defRPr/>
              </a:pPr>
              <a:t>2/21/2022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4840702D-B842-4079-AA64-93CFFA5E06A3}" type="slidenum">
              <a:rPr lang="en-US" altLang="en-US"/>
              <a:pPr>
                <a:defRPr/>
              </a:pPr>
              <a:t>‹#›</a:t>
            </a:fld>
            <a:endParaRPr lang="en-US" altLang="en-US"/>
          </a:p>
        </p:txBody>
      </p:sp>
    </p:spTree>
    <p:extLst>
      <p:ext uri="{BB962C8B-B14F-4D97-AF65-F5344CB8AC3E}">
        <p14:creationId xmlns:p14="http://schemas.microsoft.com/office/powerpoint/2010/main" val="321651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5B79B938-6973-4EAE-AAF5-0E80150FFBCE}" type="datetimeFigureOut">
              <a:rPr lang="en-US"/>
              <a:pPr>
                <a:defRPr/>
              </a:pPr>
              <a:t>2/21/2022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95C7B07-16AD-4C53-9E50-E1F665C9B785}" type="slidenum">
              <a:rPr lang="en-US" altLang="en-US"/>
              <a:pPr>
                <a:defRPr/>
              </a:pPr>
              <a:t>‹#›</a:t>
            </a:fld>
            <a:endParaRPr lang="en-US" altLang="en-US"/>
          </a:p>
        </p:txBody>
      </p:sp>
    </p:spTree>
    <p:extLst>
      <p:ext uri="{BB962C8B-B14F-4D97-AF65-F5344CB8AC3E}">
        <p14:creationId xmlns:p14="http://schemas.microsoft.com/office/powerpoint/2010/main" val="62921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751984DF-E1B9-4053-AE5F-76AC58502AD5}" type="datetimeFigureOut">
              <a:rPr lang="en-US"/>
              <a:pPr>
                <a:defRPr/>
              </a:pPr>
              <a:t>2/21/2022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A438ED1E-12E8-4975-9955-A5E1F403BEC8}" type="slidenum">
              <a:rPr lang="en-US" altLang="en-US"/>
              <a:pPr>
                <a:defRPr/>
              </a:pPr>
              <a:t>‹#›</a:t>
            </a:fld>
            <a:endParaRPr lang="en-US" altLang="en-US"/>
          </a:p>
        </p:txBody>
      </p:sp>
    </p:spTree>
    <p:extLst>
      <p:ext uri="{BB962C8B-B14F-4D97-AF65-F5344CB8AC3E}">
        <p14:creationId xmlns:p14="http://schemas.microsoft.com/office/powerpoint/2010/main" val="31193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D1C202F-75C5-4CEC-B03D-96342C9500AF}" type="datetimeFigureOut">
              <a:rPr lang="en-US"/>
              <a:pPr>
                <a:defRPr/>
              </a:pPr>
              <a:t>2/21/2022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419E1886-B9F4-4C98-B06D-329724448A93}" type="slidenum">
              <a:rPr lang="en-US" altLang="en-US"/>
              <a:pPr>
                <a:defRPr/>
              </a:pPr>
              <a:t>‹#›</a:t>
            </a:fld>
            <a:endParaRPr lang="en-US" altLang="en-US"/>
          </a:p>
        </p:txBody>
      </p:sp>
    </p:spTree>
    <p:extLst>
      <p:ext uri="{BB962C8B-B14F-4D97-AF65-F5344CB8AC3E}">
        <p14:creationId xmlns:p14="http://schemas.microsoft.com/office/powerpoint/2010/main" val="389776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217D4A7-4D02-4D3F-A244-2F2451D901EE}" type="datetimeFigureOut">
              <a:rPr lang="en-US"/>
              <a:pPr>
                <a:defRPr/>
              </a:pPr>
              <a:t>2/21/2022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2F389168-7864-4AD1-94FF-D0550E39512D}" type="slidenum">
              <a:rPr lang="en-US" altLang="en-US"/>
              <a:pPr>
                <a:defRPr/>
              </a:pPr>
              <a:t>‹#›</a:t>
            </a:fld>
            <a:endParaRPr lang="en-US" altLang="en-US"/>
          </a:p>
        </p:txBody>
      </p:sp>
    </p:spTree>
    <p:extLst>
      <p:ext uri="{BB962C8B-B14F-4D97-AF65-F5344CB8AC3E}">
        <p14:creationId xmlns:p14="http://schemas.microsoft.com/office/powerpoint/2010/main" val="19127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1AA021-6A2E-47E2-B6DB-93609892400E}" type="datetimeFigureOut">
              <a:rPr lang="en-US"/>
              <a:pPr>
                <a:defRPr/>
              </a:pPr>
              <a:t>2/21/2022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ED3A91A0-EA4A-4E7A-B819-A00044E63D12}" type="slidenum">
              <a:rPr lang="en-US" altLang="en-US"/>
              <a:pPr>
                <a:defRPr/>
              </a:pPr>
              <a:t>‹#›</a:t>
            </a:fld>
            <a:endParaRPr lang="en-US" altLang="en-US"/>
          </a:p>
        </p:txBody>
      </p:sp>
    </p:spTree>
    <p:extLst>
      <p:ext uri="{BB962C8B-B14F-4D97-AF65-F5344CB8AC3E}">
        <p14:creationId xmlns:p14="http://schemas.microsoft.com/office/powerpoint/2010/main" val="133948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70F87D44-6825-469C-9680-371CA1455D92}" type="datetimeFigureOut">
              <a:rPr lang="en-US"/>
              <a:pPr>
                <a:defRPr/>
              </a:pPr>
              <a:t>2/21/2022</a:t>
            </a:fld>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0A5ED71F-D129-45B5-B577-33FFBCA09574}" type="slidenum">
              <a:rPr lang="en-US" altLang="en-US"/>
              <a:pPr>
                <a:defRPr/>
              </a:pPr>
              <a:t>‹#›</a:t>
            </a:fld>
            <a:endParaRPr lang="en-US" altLang="en-US"/>
          </a:p>
        </p:txBody>
      </p:sp>
    </p:spTree>
    <p:extLst>
      <p:ext uri="{BB962C8B-B14F-4D97-AF65-F5344CB8AC3E}">
        <p14:creationId xmlns:p14="http://schemas.microsoft.com/office/powerpoint/2010/main" val="233394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5"/>
          </p:nvPr>
        </p:nvSpPr>
        <p:spPr/>
        <p:txBody>
          <a:bodyPr/>
          <a:lstStyle>
            <a:lvl1pPr>
              <a:defRPr/>
            </a:lvl1pPr>
          </a:lstStyle>
          <a:p>
            <a:pPr>
              <a:defRPr/>
            </a:pPr>
            <a:fld id="{BC6F4A25-74AC-4036-912D-769B9A779D6A}" type="datetimeFigureOut">
              <a:rPr lang="en-US"/>
              <a:pPr>
                <a:defRPr/>
              </a:pPr>
              <a:t>2/21/2022</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561A079D-5475-4D4E-8447-35BF65BF8F90}" type="slidenum">
              <a:rPr lang="en-US" altLang="en-US"/>
              <a:pPr>
                <a:defRPr/>
              </a:pPr>
              <a:t>‹#›</a:t>
            </a:fld>
            <a:endParaRPr lang="en-US" altLang="en-US"/>
          </a:p>
        </p:txBody>
      </p:sp>
    </p:spTree>
    <p:extLst>
      <p:ext uri="{BB962C8B-B14F-4D97-AF65-F5344CB8AC3E}">
        <p14:creationId xmlns:p14="http://schemas.microsoft.com/office/powerpoint/2010/main" val="10593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cs typeface="+mn-cs"/>
              </a:defRPr>
            </a:lvl1pPr>
          </a:lstStyle>
          <a:p>
            <a:pPr>
              <a:defRPr/>
            </a:pPr>
            <a:fld id="{5124C2A8-9B10-466A-920F-B1C573CF111A}" type="datetimeFigureOut">
              <a:rPr lang="en-US"/>
              <a:pPr>
                <a:defRPr/>
              </a:pPr>
              <a:t>2/21/2022</a:t>
            </a:fld>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fontAlgn="auto" hangingPunct="1">
              <a:spcBef>
                <a:spcPts val="0"/>
              </a:spcBef>
              <a:spcAft>
                <a:spcPts val="0"/>
              </a:spcAft>
              <a:defRPr sz="1000" cap="all" spc="200" baseline="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eaLnBrk="1" hangingPunct="1">
              <a:defRPr sz="1600">
                <a:solidFill>
                  <a:srgbClr val="FFFFFF"/>
                </a:solidFill>
              </a:defRPr>
            </a:lvl1pPr>
          </a:lstStyle>
          <a:p>
            <a:pPr>
              <a:defRPr/>
            </a:pPr>
            <a:fld id="{2281FDF3-CFAD-4F05-A94D-FBABF713E2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8" r:id="rId1"/>
    <p:sldLayoutId id="2147483751" r:id="rId2"/>
    <p:sldLayoutId id="2147483759" r:id="rId3"/>
    <p:sldLayoutId id="2147483752" r:id="rId4"/>
    <p:sldLayoutId id="2147483753" r:id="rId5"/>
    <p:sldLayoutId id="2147483754" r:id="rId6"/>
    <p:sldLayoutId id="2147483755" r:id="rId7"/>
    <p:sldLayoutId id="2147483760" r:id="rId8"/>
    <p:sldLayoutId id="2147483761" r:id="rId9"/>
    <p:sldLayoutId id="2147483756" r:id="rId10"/>
    <p:sldLayoutId id="2147483757"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hwa.dot.gov/reports/utilguid/if03014.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hyperlink" Target="https://www.federalregister.gov/documents/2021/12/03/2021-26231/broadband-infrastructure-deploymen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eldot.gov/Publications/manuals/dgm/pdfs/utilities/3-1_utility_cover_vertical_adjustment.pdf?cache=163337577748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17563" y="1730375"/>
            <a:ext cx="5648325" cy="1204913"/>
          </a:xfrm>
        </p:spPr>
        <p:txBody>
          <a:bodyPr/>
          <a:lstStyle/>
          <a:p>
            <a:pPr eaLnBrk="1" fontAlgn="auto" hangingPunct="1">
              <a:spcAft>
                <a:spcPts val="0"/>
              </a:spcAft>
              <a:defRPr/>
            </a:pPr>
            <a:r>
              <a:rPr lang="en-US" dirty="0"/>
              <a:t>2021 Utility summit Recap &amp; Utility Section Updates</a:t>
            </a:r>
          </a:p>
        </p:txBody>
      </p:sp>
      <p:sp>
        <p:nvSpPr>
          <p:cNvPr id="3" name="Subtitle 2"/>
          <p:cNvSpPr>
            <a:spLocks noGrp="1"/>
          </p:cNvSpPr>
          <p:nvPr>
            <p:ph type="subTitle" idx="1"/>
          </p:nvPr>
        </p:nvSpPr>
        <p:spPr>
          <a:xfrm rot="19140000">
            <a:off x="1212850" y="2470150"/>
            <a:ext cx="6510338" cy="330200"/>
          </a:xfrm>
        </p:spPr>
        <p:txBody>
          <a:bodyPr rtlCol="0"/>
          <a:lstStyle/>
          <a:p>
            <a:pPr eaLnBrk="1" fontAlgn="auto" hangingPunct="1">
              <a:spcAft>
                <a:spcPts val="0"/>
              </a:spcAft>
              <a:defRPr/>
            </a:pPr>
            <a:r>
              <a:rPr dirty="0"/>
              <a:t>20</a:t>
            </a:r>
            <a:r>
              <a:rPr lang="en-US" dirty="0"/>
              <a:t>22</a:t>
            </a:r>
            <a:r>
              <a:rPr dirty="0"/>
              <a:t> utility summit - February 2</a:t>
            </a:r>
            <a:r>
              <a:rPr lang="en-US" dirty="0"/>
              <a:t>2</a:t>
            </a:r>
            <a:r>
              <a:rPr dirty="0"/>
              <a:t>, 20</a:t>
            </a:r>
            <a:r>
              <a:rPr lang="en-US" dirty="0"/>
              <a:t>22</a:t>
            </a:r>
            <a:endParaRPr dirty="0"/>
          </a:p>
        </p:txBody>
      </p:sp>
      <p:pic>
        <p:nvPicPr>
          <p:cNvPr id="4" name="Picture 3">
            <a:extLst>
              <a:ext uri="{FF2B5EF4-FFF2-40B4-BE49-F238E27FC236}">
                <a16:creationId xmlns:a16="http://schemas.microsoft.com/office/drawing/2014/main" id="{CD0368BD-C7C1-45BF-869A-B4CF040C011A}"/>
              </a:ext>
            </a:extLst>
          </p:cNvPr>
          <p:cNvPicPr>
            <a:picLocks noChangeAspect="1"/>
          </p:cNvPicPr>
          <p:nvPr/>
        </p:nvPicPr>
        <p:blipFill>
          <a:blip r:embed="rId2"/>
          <a:stretch>
            <a:fillRect/>
          </a:stretch>
        </p:blipFill>
        <p:spPr>
          <a:xfrm>
            <a:off x="5128042" y="2841112"/>
            <a:ext cx="3810000" cy="381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dirty="0"/>
              <a:t>Utility Cost Estimates - Requirements</a:t>
            </a:r>
          </a:p>
        </p:txBody>
      </p:sp>
      <p:sp>
        <p:nvSpPr>
          <p:cNvPr id="8195" name="Content Placeholder 2"/>
          <p:cNvSpPr>
            <a:spLocks noGrp="1"/>
          </p:cNvSpPr>
          <p:nvPr>
            <p:ph idx="1"/>
          </p:nvPr>
        </p:nvSpPr>
        <p:spPr>
          <a:xfrm>
            <a:off x="822325" y="914400"/>
            <a:ext cx="7521575" cy="3810000"/>
          </a:xfrm>
        </p:spPr>
        <p:txBody>
          <a:bodyPr/>
          <a:lstStyle/>
          <a:p>
            <a:pPr eaLnBrk="1" hangingPunct="1">
              <a:buFont typeface="Arial" panose="020B0604020202020204" pitchFamily="34" charset="0"/>
              <a:buChar char="•"/>
            </a:pPr>
            <a:r>
              <a:rPr lang="en-US" altLang="en-US" sz="2000" dirty="0">
                <a:solidFill>
                  <a:srgbClr val="000000"/>
                </a:solidFill>
              </a:rPr>
              <a:t>FHWA’s Program Guide on Utility Relocation &amp; Accommodation on Federal-Aid Highway Projects outlines requirements of utility cost estimates</a:t>
            </a:r>
          </a:p>
          <a:p>
            <a:pPr lvl="3" eaLnBrk="1" hangingPunct="1">
              <a:buFont typeface="Arial" panose="020B0604020202020204" pitchFamily="34" charset="0"/>
              <a:buChar char="•"/>
            </a:pPr>
            <a:r>
              <a:rPr lang="en-US" altLang="en-US" sz="2000" dirty="0">
                <a:solidFill>
                  <a:srgbClr val="000000"/>
                </a:solidFill>
                <a:hlinkClick r:id="rId2"/>
              </a:rPr>
              <a:t>https://www.fhwa.dot.gov/reports/utilguid/if03014.pdf</a:t>
            </a:r>
            <a:r>
              <a:rPr lang="en-US" altLang="en-US" sz="2000" dirty="0">
                <a:solidFill>
                  <a:srgbClr val="000000"/>
                </a:solidFill>
              </a:rPr>
              <a:t> </a:t>
            </a:r>
          </a:p>
          <a:p>
            <a:pPr eaLnBrk="1" hangingPunct="1">
              <a:buFont typeface="Arial" panose="020B0604020202020204" pitchFamily="34" charset="0"/>
              <a:buChar char="•"/>
            </a:pPr>
            <a:r>
              <a:rPr lang="en-US" altLang="en-US" sz="2000" dirty="0">
                <a:solidFill>
                  <a:srgbClr val="000000"/>
                </a:solidFill>
              </a:rPr>
              <a:t>Document generated based the Code of Federal Regulations (CFR)</a:t>
            </a:r>
          </a:p>
          <a:p>
            <a:pPr lvl="3" eaLnBrk="1" hangingPunct="1">
              <a:buFont typeface="Arial" panose="020B0604020202020204" pitchFamily="34" charset="0"/>
              <a:buChar char="•"/>
            </a:pPr>
            <a:r>
              <a:rPr lang="en-US" altLang="en-US" sz="2000" dirty="0">
                <a:solidFill>
                  <a:srgbClr val="000000"/>
                </a:solidFill>
              </a:rPr>
              <a:t>Utility Agreement requirements are outlined in 23 CFR § 645.113. This includes discussion on cost estimates.</a:t>
            </a:r>
          </a:p>
          <a:p>
            <a:pPr lvl="3" eaLnBrk="1" hangingPunct="1">
              <a:buFont typeface="Arial" panose="020B0604020202020204" pitchFamily="34" charset="0"/>
              <a:buChar char="•"/>
            </a:pPr>
            <a:r>
              <a:rPr lang="en-US" altLang="en-US" sz="2000" dirty="0">
                <a:solidFill>
                  <a:srgbClr val="000000"/>
                </a:solidFill>
              </a:rPr>
              <a:t>Utility Cost Development &amp; Reimbursement requirements are outlined in 23 CFR § 645.117</a:t>
            </a:r>
          </a:p>
          <a:p>
            <a:pPr marL="342900" marR="0" lvl="0" indent="-342900" algn="l" defTabSz="914400" rtl="0" eaLnBrk="1" fontAlgn="base" latinLnBrk="0" hangingPunct="1">
              <a:lnSpc>
                <a:spcPct val="100000"/>
              </a:lnSpc>
              <a:spcBef>
                <a:spcPts val="800"/>
              </a:spcBef>
              <a:spcAft>
                <a:spcPct val="0"/>
              </a:spcAft>
              <a:buClrTx/>
              <a:buSzTx/>
              <a:buFont typeface="Arial" panose="020B0604020202020204" pitchFamily="34" charset="0"/>
              <a:buChar char="•"/>
              <a:tabLst/>
              <a:defRPr/>
            </a:pPr>
            <a:r>
              <a:rPr lang="en-US" altLang="en-US" sz="2000" dirty="0">
                <a:solidFill>
                  <a:srgbClr val="000000"/>
                </a:solidFill>
                <a:latin typeface="Franklin Gothic Book"/>
              </a:rPr>
              <a:t>Working to bring estimates into compliance</a:t>
            </a:r>
            <a:endParaRPr kumimoji="0" lang="en-US" altLang="en-US" sz="2000" b="1"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17058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dirty="0"/>
              <a:t>Utility Cost Estimates - Requirements</a:t>
            </a:r>
          </a:p>
        </p:txBody>
      </p:sp>
      <p:sp>
        <p:nvSpPr>
          <p:cNvPr id="8195" name="Content Placeholder 2"/>
          <p:cNvSpPr>
            <a:spLocks noGrp="1"/>
          </p:cNvSpPr>
          <p:nvPr>
            <p:ph idx="1"/>
          </p:nvPr>
        </p:nvSpPr>
        <p:spPr>
          <a:xfrm>
            <a:off x="822325" y="914400"/>
            <a:ext cx="7521575" cy="3810000"/>
          </a:xfrm>
        </p:spPr>
        <p:txBody>
          <a:bodyPr/>
          <a:lstStyle/>
          <a:p>
            <a:pPr eaLnBrk="1" hangingPunct="1">
              <a:buFont typeface="Arial" panose="020B0604020202020204" pitchFamily="34" charset="0"/>
              <a:buChar char="•"/>
            </a:pPr>
            <a:r>
              <a:rPr lang="en-US" altLang="en-US" sz="2000" dirty="0">
                <a:solidFill>
                  <a:srgbClr val="000000"/>
                </a:solidFill>
              </a:rPr>
              <a:t>23 CFR § 645.113</a:t>
            </a:r>
          </a:p>
        </p:txBody>
      </p:sp>
      <p:pic>
        <p:nvPicPr>
          <p:cNvPr id="5" name="Picture 4">
            <a:extLst>
              <a:ext uri="{FF2B5EF4-FFF2-40B4-BE49-F238E27FC236}">
                <a16:creationId xmlns:a16="http://schemas.microsoft.com/office/drawing/2014/main" id="{22FF2BA7-3099-4448-B202-424A0BDD81EA}"/>
              </a:ext>
            </a:extLst>
          </p:cNvPr>
          <p:cNvPicPr>
            <a:picLocks noChangeAspect="1"/>
          </p:cNvPicPr>
          <p:nvPr/>
        </p:nvPicPr>
        <p:blipFill>
          <a:blip r:embed="rId2"/>
          <a:stretch>
            <a:fillRect/>
          </a:stretch>
        </p:blipFill>
        <p:spPr>
          <a:xfrm>
            <a:off x="457200" y="1295400"/>
            <a:ext cx="8153400" cy="5135074"/>
          </a:xfrm>
          <a:prstGeom prst="rect">
            <a:avLst/>
          </a:prstGeom>
          <a:ln>
            <a:solidFill>
              <a:schemeClr val="tx1"/>
            </a:solidFill>
          </a:ln>
        </p:spPr>
      </p:pic>
    </p:spTree>
    <p:extLst>
      <p:ext uri="{BB962C8B-B14F-4D97-AF65-F5344CB8AC3E}">
        <p14:creationId xmlns:p14="http://schemas.microsoft.com/office/powerpoint/2010/main" val="1526759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dirty="0"/>
              <a:t>Utility Cost Estimates - Requirements</a:t>
            </a:r>
          </a:p>
        </p:txBody>
      </p:sp>
      <p:sp>
        <p:nvSpPr>
          <p:cNvPr id="8195" name="Content Placeholder 2"/>
          <p:cNvSpPr>
            <a:spLocks noGrp="1"/>
          </p:cNvSpPr>
          <p:nvPr>
            <p:ph idx="1"/>
          </p:nvPr>
        </p:nvSpPr>
        <p:spPr>
          <a:xfrm>
            <a:off x="822325" y="914400"/>
            <a:ext cx="7521575" cy="3810000"/>
          </a:xfrm>
        </p:spPr>
        <p:txBody>
          <a:bodyPr/>
          <a:lstStyle/>
          <a:p>
            <a:pPr eaLnBrk="1" hangingPunct="1">
              <a:buFont typeface="Arial" panose="020B0604020202020204" pitchFamily="34" charset="0"/>
              <a:buChar char="•"/>
            </a:pPr>
            <a:r>
              <a:rPr lang="en-US" altLang="en-US" sz="2000" dirty="0">
                <a:solidFill>
                  <a:srgbClr val="000000"/>
                </a:solidFill>
              </a:rPr>
              <a:t>23 CFR § 645.117</a:t>
            </a:r>
          </a:p>
        </p:txBody>
      </p:sp>
      <p:pic>
        <p:nvPicPr>
          <p:cNvPr id="3" name="Picture 2">
            <a:extLst>
              <a:ext uri="{FF2B5EF4-FFF2-40B4-BE49-F238E27FC236}">
                <a16:creationId xmlns:a16="http://schemas.microsoft.com/office/drawing/2014/main" id="{126E7D30-D314-4533-AA94-E9372D346701}"/>
              </a:ext>
            </a:extLst>
          </p:cNvPr>
          <p:cNvPicPr>
            <a:picLocks noChangeAspect="1"/>
          </p:cNvPicPr>
          <p:nvPr/>
        </p:nvPicPr>
        <p:blipFill>
          <a:blip r:embed="rId2"/>
          <a:stretch>
            <a:fillRect/>
          </a:stretch>
        </p:blipFill>
        <p:spPr>
          <a:xfrm>
            <a:off x="822325" y="1371600"/>
            <a:ext cx="7499350" cy="3394036"/>
          </a:xfrm>
          <a:prstGeom prst="rect">
            <a:avLst/>
          </a:prstGeom>
          <a:ln>
            <a:solidFill>
              <a:schemeClr val="tx1"/>
            </a:solidFill>
          </a:ln>
        </p:spPr>
      </p:pic>
    </p:spTree>
    <p:extLst>
      <p:ext uri="{BB962C8B-B14F-4D97-AF65-F5344CB8AC3E}">
        <p14:creationId xmlns:p14="http://schemas.microsoft.com/office/powerpoint/2010/main" val="67163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sz="half" idx="1"/>
          </p:nvPr>
        </p:nvSpPr>
        <p:spPr/>
        <p:txBody>
          <a:bodyPr/>
          <a:lstStyle/>
          <a:p>
            <a:pPr eaLnBrk="1" hangingPunct="1">
              <a:buFont typeface="Arial" panose="020B0604020202020204" pitchFamily="34" charset="0"/>
              <a:buChar char="•"/>
            </a:pPr>
            <a:r>
              <a:rPr lang="en-US" altLang="en-US" sz="2000" dirty="0">
                <a:solidFill>
                  <a:srgbClr val="000000"/>
                </a:solidFill>
              </a:rPr>
              <a:t>Estimates should provide enough detail for DelDOT to verify costs accurate to reimbursable work that is allowed based on project coordination</a:t>
            </a:r>
          </a:p>
          <a:p>
            <a:pPr eaLnBrk="1" hangingPunct="1">
              <a:buFont typeface="Arial" panose="020B0604020202020204" pitchFamily="34" charset="0"/>
              <a:buChar char="•"/>
            </a:pPr>
            <a:r>
              <a:rPr lang="en-US" altLang="en-US" sz="2000" dirty="0">
                <a:solidFill>
                  <a:srgbClr val="000000"/>
                </a:solidFill>
              </a:rPr>
              <a:t>Need to include unit costs &amp; quantities based on plans and coordination</a:t>
            </a:r>
          </a:p>
        </p:txBody>
      </p:sp>
      <p:sp>
        <p:nvSpPr>
          <p:cNvPr id="9" name="Content Placeholder 8">
            <a:extLst>
              <a:ext uri="{FF2B5EF4-FFF2-40B4-BE49-F238E27FC236}">
                <a16:creationId xmlns:a16="http://schemas.microsoft.com/office/drawing/2014/main" id="{91896A32-28A0-4220-A3E2-193695ACC29A}"/>
              </a:ext>
            </a:extLst>
          </p:cNvPr>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pPr eaLnBrk="1" hangingPunct="1">
              <a:defRPr/>
            </a:pPr>
            <a:r>
              <a:rPr lang="en-US" u="sng" dirty="0"/>
              <a:t>Utility Cost Estimates – Immediate Needs</a:t>
            </a:r>
          </a:p>
        </p:txBody>
      </p:sp>
      <p:pic>
        <p:nvPicPr>
          <p:cNvPr id="6" name="Picture 5">
            <a:extLst>
              <a:ext uri="{FF2B5EF4-FFF2-40B4-BE49-F238E27FC236}">
                <a16:creationId xmlns:a16="http://schemas.microsoft.com/office/drawing/2014/main" id="{C0D96633-A43F-43B9-89D1-0EB2CC3BF023}"/>
              </a:ext>
            </a:extLst>
          </p:cNvPr>
          <p:cNvPicPr>
            <a:picLocks noChangeAspect="1"/>
          </p:cNvPicPr>
          <p:nvPr/>
        </p:nvPicPr>
        <p:blipFill rotWithShape="1">
          <a:blip r:embed="rId2"/>
          <a:srcRect b="35531"/>
          <a:stretch/>
        </p:blipFill>
        <p:spPr>
          <a:xfrm>
            <a:off x="4114800" y="914400"/>
            <a:ext cx="4737985" cy="3548448"/>
          </a:xfrm>
          <a:prstGeom prst="rect">
            <a:avLst/>
          </a:prstGeom>
          <a:ln>
            <a:solidFill>
              <a:schemeClr val="tx1"/>
            </a:solidFill>
          </a:ln>
        </p:spPr>
      </p:pic>
      <p:pic>
        <p:nvPicPr>
          <p:cNvPr id="11" name="Picture 10">
            <a:extLst>
              <a:ext uri="{FF2B5EF4-FFF2-40B4-BE49-F238E27FC236}">
                <a16:creationId xmlns:a16="http://schemas.microsoft.com/office/drawing/2014/main" id="{8124FCAE-D2D6-433F-9B25-626F8AA17DA8}"/>
              </a:ext>
            </a:extLst>
          </p:cNvPr>
          <p:cNvPicPr>
            <a:picLocks noChangeAspect="1"/>
          </p:cNvPicPr>
          <p:nvPr/>
        </p:nvPicPr>
        <p:blipFill>
          <a:blip r:embed="rId3"/>
          <a:stretch>
            <a:fillRect/>
          </a:stretch>
        </p:blipFill>
        <p:spPr>
          <a:xfrm>
            <a:off x="571500" y="4636296"/>
            <a:ext cx="8001000" cy="346896"/>
          </a:xfrm>
          <a:prstGeom prst="rect">
            <a:avLst/>
          </a:prstGeom>
          <a:ln>
            <a:solidFill>
              <a:schemeClr val="tx1"/>
            </a:solidFill>
          </a:ln>
        </p:spPr>
      </p:pic>
    </p:spTree>
    <p:extLst>
      <p:ext uri="{BB962C8B-B14F-4D97-AF65-F5344CB8AC3E}">
        <p14:creationId xmlns:p14="http://schemas.microsoft.com/office/powerpoint/2010/main" val="295748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dirty="0"/>
              <a:t>Relocation Schedules (Bar Charts)</a:t>
            </a:r>
          </a:p>
        </p:txBody>
      </p:sp>
      <p:sp>
        <p:nvSpPr>
          <p:cNvPr id="8195" name="Content Placeholder 2"/>
          <p:cNvSpPr>
            <a:spLocks noGrp="1"/>
          </p:cNvSpPr>
          <p:nvPr>
            <p:ph idx="1"/>
          </p:nvPr>
        </p:nvSpPr>
        <p:spPr>
          <a:xfrm>
            <a:off x="822325" y="914400"/>
            <a:ext cx="7521575" cy="3579813"/>
          </a:xfrm>
        </p:spPr>
        <p:txBody>
          <a:bodyPr/>
          <a:lstStyle/>
          <a:p>
            <a:pPr eaLnBrk="1" hangingPunct="1">
              <a:buFont typeface="Arial" panose="020B0604020202020204" pitchFamily="34" charset="0"/>
              <a:buChar char="•"/>
            </a:pPr>
            <a:r>
              <a:rPr lang="en-US" altLang="en-US" sz="2000" dirty="0">
                <a:solidFill>
                  <a:srgbClr val="000000"/>
                </a:solidFill>
              </a:rPr>
              <a:t>Working to improve utility relocation schedules</a:t>
            </a:r>
          </a:p>
          <a:p>
            <a:pPr eaLnBrk="1" hangingPunct="1">
              <a:buFont typeface="Arial" panose="020B0604020202020204" pitchFamily="34" charset="0"/>
              <a:buChar char="•"/>
            </a:pPr>
            <a:r>
              <a:rPr lang="en-US" altLang="en-US" sz="2000" dirty="0">
                <a:solidFill>
                  <a:srgbClr val="000000"/>
                </a:solidFill>
              </a:rPr>
              <a:t>Need to show DelDOT anticipated milestones</a:t>
            </a:r>
          </a:p>
          <a:p>
            <a:pPr eaLnBrk="1" hangingPunct="1">
              <a:buFont typeface="Arial" panose="020B0604020202020204" pitchFamily="34" charset="0"/>
              <a:buChar char="•"/>
            </a:pPr>
            <a:r>
              <a:rPr lang="en-US" altLang="en-US" sz="2000" dirty="0">
                <a:solidFill>
                  <a:srgbClr val="000000"/>
                </a:solidFill>
              </a:rPr>
              <a:t>Need to show utility relocation timing and durations based on activities.</a:t>
            </a:r>
          </a:p>
          <a:p>
            <a:pPr marL="0" indent="0" eaLnBrk="1" hangingPunct="1"/>
            <a:endParaRPr lang="en-US" altLang="en-US" sz="2000" dirty="0">
              <a:solidFill>
                <a:srgbClr val="000000"/>
              </a:solidFill>
            </a:endParaRPr>
          </a:p>
        </p:txBody>
      </p:sp>
      <p:pic>
        <p:nvPicPr>
          <p:cNvPr id="6" name="Picture 5">
            <a:extLst>
              <a:ext uri="{FF2B5EF4-FFF2-40B4-BE49-F238E27FC236}">
                <a16:creationId xmlns:a16="http://schemas.microsoft.com/office/drawing/2014/main" id="{05D4C211-35B2-4256-BBED-8F19D967E637}"/>
              </a:ext>
            </a:extLst>
          </p:cNvPr>
          <p:cNvPicPr>
            <a:picLocks noChangeAspect="1"/>
          </p:cNvPicPr>
          <p:nvPr/>
        </p:nvPicPr>
        <p:blipFill>
          <a:blip r:embed="rId2"/>
          <a:stretch>
            <a:fillRect/>
          </a:stretch>
        </p:blipFill>
        <p:spPr>
          <a:xfrm>
            <a:off x="32657" y="2384903"/>
            <a:ext cx="7086600" cy="2645522"/>
          </a:xfrm>
          <a:prstGeom prst="rect">
            <a:avLst/>
          </a:prstGeom>
        </p:spPr>
      </p:pic>
      <p:pic>
        <p:nvPicPr>
          <p:cNvPr id="8" name="Picture 7">
            <a:extLst>
              <a:ext uri="{FF2B5EF4-FFF2-40B4-BE49-F238E27FC236}">
                <a16:creationId xmlns:a16="http://schemas.microsoft.com/office/drawing/2014/main" id="{85033496-9D52-42FD-95F3-00AC748C654E}"/>
              </a:ext>
            </a:extLst>
          </p:cNvPr>
          <p:cNvPicPr>
            <a:picLocks noChangeAspect="1"/>
          </p:cNvPicPr>
          <p:nvPr/>
        </p:nvPicPr>
        <p:blipFill>
          <a:blip r:embed="rId3"/>
          <a:stretch>
            <a:fillRect/>
          </a:stretch>
        </p:blipFill>
        <p:spPr>
          <a:xfrm>
            <a:off x="3610791" y="5057790"/>
            <a:ext cx="5486400" cy="1813851"/>
          </a:xfrm>
          <a:prstGeom prst="rect">
            <a:avLst/>
          </a:prstGeom>
          <a:ln>
            <a:solidFill>
              <a:schemeClr val="accent1"/>
            </a:solidFill>
          </a:ln>
        </p:spPr>
      </p:pic>
    </p:spTree>
    <p:extLst>
      <p:ext uri="{BB962C8B-B14F-4D97-AF65-F5344CB8AC3E}">
        <p14:creationId xmlns:p14="http://schemas.microsoft.com/office/powerpoint/2010/main" val="151319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F88F6-42E7-44B5-93E0-30F448F1130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1504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dirty="0"/>
              <a:t>FHWA Broadband Rule</a:t>
            </a:r>
          </a:p>
        </p:txBody>
      </p:sp>
      <p:sp>
        <p:nvSpPr>
          <p:cNvPr id="8195" name="Content Placeholder 2"/>
          <p:cNvSpPr>
            <a:spLocks noGrp="1"/>
          </p:cNvSpPr>
          <p:nvPr>
            <p:ph idx="1"/>
          </p:nvPr>
        </p:nvSpPr>
        <p:spPr>
          <a:xfrm>
            <a:off x="822325" y="914400"/>
            <a:ext cx="7521575" cy="3579813"/>
          </a:xfrm>
        </p:spPr>
        <p:txBody>
          <a:bodyPr/>
          <a:lstStyle/>
          <a:p>
            <a:pPr eaLnBrk="1" hangingPunct="1">
              <a:buFont typeface="Arial" panose="020B0604020202020204" pitchFamily="34" charset="0"/>
              <a:buChar char="•"/>
            </a:pPr>
            <a:r>
              <a:rPr lang="en-US" altLang="en-US" sz="2000" dirty="0">
                <a:solidFill>
                  <a:srgbClr val="000000"/>
                </a:solidFill>
              </a:rPr>
              <a:t>The Broadband Infrastructure Deployment final rule to 23 CFR 645 was published on December 3, 2021</a:t>
            </a:r>
          </a:p>
          <a:p>
            <a:pPr lvl="2" eaLnBrk="1" hangingPunct="1">
              <a:buFont typeface="Arial" panose="020B0604020202020204" pitchFamily="34" charset="0"/>
              <a:buChar char="•"/>
            </a:pPr>
            <a:r>
              <a:rPr lang="en-US" altLang="en-US" sz="2000" dirty="0">
                <a:solidFill>
                  <a:srgbClr val="000000"/>
                </a:solidFill>
              </a:rPr>
              <a:t>Direct link: </a:t>
            </a:r>
            <a:r>
              <a:rPr lang="en-US" altLang="en-US" sz="2000" dirty="0">
                <a:solidFill>
                  <a:srgbClr val="000000"/>
                </a:solidFill>
                <a:hlinkClick r:id="rId2"/>
              </a:rPr>
              <a:t>https://www.federalregister.gov/documents/2021/12/03/2021-26231/broadband-infrastructure-deployment</a:t>
            </a:r>
            <a:r>
              <a:rPr lang="en-US" altLang="en-US" sz="2000" dirty="0">
                <a:solidFill>
                  <a:srgbClr val="000000"/>
                </a:solidFill>
              </a:rPr>
              <a:t> </a:t>
            </a:r>
          </a:p>
          <a:p>
            <a:pPr marL="342900" marR="0" lvl="0" indent="-342900" algn="l" defTabSz="914400" rtl="0" eaLnBrk="1" fontAlgn="base" latinLnBrk="0" hangingPunct="1">
              <a:lnSpc>
                <a:spcPct val="100000"/>
              </a:lnSpc>
              <a:spcBef>
                <a:spcPts val="800"/>
              </a:spcBef>
              <a:spcAft>
                <a:spcPct val="0"/>
              </a:spcAft>
              <a:buClrTx/>
              <a:buSzTx/>
              <a:buFont typeface="Arial" panose="020B0604020202020204" pitchFamily="34" charset="0"/>
              <a:buChar char="•"/>
              <a:tabLst/>
              <a:defRPr/>
            </a:pPr>
            <a:r>
              <a:rPr lang="en-US" altLang="en-US" sz="2000" dirty="0">
                <a:solidFill>
                  <a:srgbClr val="000000"/>
                </a:solidFill>
                <a:latin typeface="Franklin Gothic Book"/>
              </a:rPr>
              <a:t>A</a:t>
            </a:r>
            <a:r>
              <a:rPr kumimoji="0" lang="en-US" altLang="en-US" sz="2000" b="1" i="0" u="none" strike="noStrike" kern="1200" cap="none" spc="0" normalizeH="0" baseline="0" noProof="0" dirty="0" err="1">
                <a:ln>
                  <a:noFill/>
                </a:ln>
                <a:solidFill>
                  <a:srgbClr val="000000"/>
                </a:solidFill>
                <a:effectLst/>
                <a:uLnTx/>
                <a:uFillTx/>
                <a:latin typeface="Franklin Gothic Book"/>
                <a:ea typeface="+mn-ea"/>
                <a:cs typeface="+mn-cs"/>
              </a:rPr>
              <a:t>ims</a:t>
            </a:r>
            <a:r>
              <a:rPr kumimoji="0" lang="en-US" altLang="en-US" sz="2000" b="1" i="0" u="none" strike="noStrike" kern="1200" cap="none" spc="0" normalizeH="0" baseline="0" noProof="0" dirty="0">
                <a:ln>
                  <a:noFill/>
                </a:ln>
                <a:solidFill>
                  <a:srgbClr val="000000"/>
                </a:solidFill>
                <a:effectLst/>
                <a:uLnTx/>
                <a:uFillTx/>
                <a:latin typeface="Franklin Gothic Book"/>
                <a:ea typeface="+mn-ea"/>
                <a:cs typeface="+mn-cs"/>
              </a:rPr>
              <a:t> to facilitate the installation of broadband infrastructure</a:t>
            </a:r>
          </a:p>
          <a:p>
            <a:pPr marL="342900" marR="0" lvl="0" indent="-342900" algn="l" defTabSz="914400" rtl="0" eaLnBrk="1" fontAlgn="base" latinLnBrk="0" hangingPunct="1">
              <a:lnSpc>
                <a:spcPct val="100000"/>
              </a:lnSpc>
              <a:spcBef>
                <a:spcPts val="80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0000"/>
                </a:solidFill>
                <a:effectLst/>
                <a:uLnTx/>
                <a:uFillTx/>
                <a:latin typeface="Franklin Gothic Book"/>
                <a:ea typeface="+mn-ea"/>
                <a:cs typeface="+mn-cs"/>
              </a:rPr>
              <a:t>Requires that States meet specific registration, notification, and coordination requirements to facilitate broadband infrastructure deployment in the ROW of applicable Federal-aid highway projects</a:t>
            </a:r>
          </a:p>
          <a:p>
            <a:pPr lvl="1" eaLnBrk="1" hangingPunct="1">
              <a:buFont typeface="Arial" panose="020B0604020202020204" pitchFamily="34" charset="0"/>
              <a:buChar char="•"/>
            </a:pPr>
            <a:endParaRPr lang="en-US" altLang="en-US" sz="2000" dirty="0">
              <a:solidFill>
                <a:srgbClr val="000000"/>
              </a:solidFill>
            </a:endParaRPr>
          </a:p>
          <a:p>
            <a:pPr eaLnBrk="1" hangingPunct="1">
              <a:buFont typeface="Arial" panose="020B0604020202020204" pitchFamily="34" charset="0"/>
              <a:buChar char="•"/>
            </a:pPr>
            <a:endParaRPr lang="en-US" altLang="en-US" sz="2000" dirty="0">
              <a:solidFill>
                <a:srgbClr val="000000"/>
              </a:solidFill>
            </a:endParaRPr>
          </a:p>
        </p:txBody>
      </p:sp>
    </p:spTree>
    <p:extLst>
      <p:ext uri="{BB962C8B-B14F-4D97-AF65-F5344CB8AC3E}">
        <p14:creationId xmlns:p14="http://schemas.microsoft.com/office/powerpoint/2010/main" val="1787215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dirty="0"/>
              <a:t>FHWA Broadband Rule - Requirements</a:t>
            </a:r>
          </a:p>
        </p:txBody>
      </p:sp>
      <p:sp>
        <p:nvSpPr>
          <p:cNvPr id="8195" name="Content Placeholder 2"/>
          <p:cNvSpPr>
            <a:spLocks noGrp="1"/>
          </p:cNvSpPr>
          <p:nvPr>
            <p:ph idx="1"/>
          </p:nvPr>
        </p:nvSpPr>
        <p:spPr>
          <a:xfrm>
            <a:off x="822325" y="914400"/>
            <a:ext cx="7521575" cy="3886200"/>
          </a:xfrm>
        </p:spPr>
        <p:txBody>
          <a:bodyPr/>
          <a:lstStyle/>
          <a:p>
            <a:pPr marL="466725" lvl="1" indent="-457200" eaLnBrk="1" hangingPunct="1">
              <a:buFont typeface="+mj-lt"/>
              <a:buAutoNum type="arabicPeriod"/>
            </a:pPr>
            <a:r>
              <a:rPr lang="en-US" altLang="en-US" sz="2000" dirty="0">
                <a:solidFill>
                  <a:srgbClr val="000000"/>
                </a:solidFill>
              </a:rPr>
              <a:t>Identify a broadband utility coordinator who is responsible for facilitating the infrastructure ROW efforts within the State </a:t>
            </a:r>
          </a:p>
          <a:p>
            <a:pPr marL="466725" lvl="1" indent="-457200" eaLnBrk="1" hangingPunct="1">
              <a:buFont typeface="+mj-lt"/>
              <a:buAutoNum type="arabicPeriod"/>
            </a:pPr>
            <a:r>
              <a:rPr lang="en-US" altLang="en-US" sz="2000" dirty="0">
                <a:solidFill>
                  <a:srgbClr val="000000"/>
                </a:solidFill>
              </a:rPr>
              <a:t>Create a registration process for broadband infrastructure entities that seek to be included</a:t>
            </a:r>
          </a:p>
          <a:p>
            <a:pPr marL="466725" lvl="1" indent="-457200" eaLnBrk="1" hangingPunct="1">
              <a:buFont typeface="+mj-lt"/>
              <a:buAutoNum type="arabicPeriod"/>
            </a:pPr>
            <a:r>
              <a:rPr lang="en-US" altLang="en-US" sz="2000" dirty="0">
                <a:solidFill>
                  <a:srgbClr val="000000"/>
                </a:solidFill>
              </a:rPr>
              <a:t>Establish a process for electronically notifying broadband infrastructure entities annually of the State Transportation Improvement Program (STIP)</a:t>
            </a:r>
          </a:p>
          <a:p>
            <a:pPr marL="466725" lvl="1" indent="-457200" eaLnBrk="1" hangingPunct="1">
              <a:buFont typeface="+mj-lt"/>
              <a:buAutoNum type="arabicPeriod"/>
            </a:pPr>
            <a:r>
              <a:rPr lang="en-US" altLang="en-US" sz="2000" dirty="0">
                <a:solidFill>
                  <a:srgbClr val="000000"/>
                </a:solidFill>
              </a:rPr>
              <a:t>Coordinate initiatives under Section 607 of the MOBILE NOW Act with other statewide telecommunication and broadband plans and State and local transportation and land use plans, including strategies to minimize repeated excavations that involve broadband infrastructure installation in a ROW</a:t>
            </a:r>
          </a:p>
        </p:txBody>
      </p:sp>
    </p:spTree>
    <p:extLst>
      <p:ext uri="{BB962C8B-B14F-4D97-AF65-F5344CB8AC3E}">
        <p14:creationId xmlns:p14="http://schemas.microsoft.com/office/powerpoint/2010/main" val="3717186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dirty="0"/>
              <a:t>FHWA Broadband Rule</a:t>
            </a:r>
          </a:p>
        </p:txBody>
      </p:sp>
      <p:sp>
        <p:nvSpPr>
          <p:cNvPr id="8195" name="Content Placeholder 2"/>
          <p:cNvSpPr>
            <a:spLocks noGrp="1"/>
          </p:cNvSpPr>
          <p:nvPr>
            <p:ph idx="1"/>
          </p:nvPr>
        </p:nvSpPr>
        <p:spPr>
          <a:xfrm>
            <a:off x="822325" y="914400"/>
            <a:ext cx="7521575" cy="3579813"/>
          </a:xfrm>
        </p:spPr>
        <p:txBody>
          <a:bodyPr/>
          <a:lstStyle/>
          <a:p>
            <a:pPr eaLnBrk="1" hangingPunct="1">
              <a:buFont typeface="Arial" panose="020B0604020202020204" pitchFamily="34" charset="0"/>
              <a:buChar char="•"/>
            </a:pPr>
            <a:r>
              <a:rPr lang="en-US" altLang="en-US" sz="2000" dirty="0">
                <a:solidFill>
                  <a:srgbClr val="000000"/>
                </a:solidFill>
              </a:rPr>
              <a:t>Actively working to meet these requirements</a:t>
            </a:r>
          </a:p>
          <a:p>
            <a:pPr eaLnBrk="1" hangingPunct="1">
              <a:buFont typeface="Arial" panose="020B0604020202020204" pitchFamily="34" charset="0"/>
              <a:buChar char="•"/>
            </a:pPr>
            <a:r>
              <a:rPr lang="en-US" altLang="en-US" sz="2000" dirty="0">
                <a:solidFill>
                  <a:srgbClr val="000000"/>
                </a:solidFill>
              </a:rPr>
              <a:t>Creating a webpage with online registration system</a:t>
            </a:r>
          </a:p>
          <a:p>
            <a:pPr eaLnBrk="1" hangingPunct="1">
              <a:buFont typeface="Arial" panose="020B0604020202020204" pitchFamily="34" charset="0"/>
              <a:buChar char="•"/>
            </a:pPr>
            <a:r>
              <a:rPr lang="en-US" altLang="en-US" sz="2000" dirty="0">
                <a:solidFill>
                  <a:srgbClr val="000000"/>
                </a:solidFill>
              </a:rPr>
              <a:t>Anticipate will be live by FHWA’s March 3, 2022 deadline</a:t>
            </a:r>
          </a:p>
        </p:txBody>
      </p:sp>
      <p:pic>
        <p:nvPicPr>
          <p:cNvPr id="4" name="Picture 3">
            <a:extLst>
              <a:ext uri="{FF2B5EF4-FFF2-40B4-BE49-F238E27FC236}">
                <a16:creationId xmlns:a16="http://schemas.microsoft.com/office/drawing/2014/main" id="{4F3AADFC-7250-4901-9B6B-92A2C49B51BA}"/>
              </a:ext>
            </a:extLst>
          </p:cNvPr>
          <p:cNvPicPr>
            <a:picLocks noChangeAspect="1"/>
          </p:cNvPicPr>
          <p:nvPr/>
        </p:nvPicPr>
        <p:blipFill>
          <a:blip r:embed="rId2"/>
          <a:stretch>
            <a:fillRect/>
          </a:stretch>
        </p:blipFill>
        <p:spPr>
          <a:xfrm>
            <a:off x="1147762" y="2438400"/>
            <a:ext cx="6848475" cy="2438400"/>
          </a:xfrm>
          <a:prstGeom prst="rect">
            <a:avLst/>
          </a:prstGeom>
        </p:spPr>
      </p:pic>
    </p:spTree>
    <p:extLst>
      <p:ext uri="{BB962C8B-B14F-4D97-AF65-F5344CB8AC3E}">
        <p14:creationId xmlns:p14="http://schemas.microsoft.com/office/powerpoint/2010/main" val="286256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6C6B16-67DF-4099-9A35-F895A38382F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024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8D12-0364-48C2-825B-F1AA541CA592}"/>
              </a:ext>
            </a:extLst>
          </p:cNvPr>
          <p:cNvSpPr>
            <a:spLocks noGrp="1"/>
          </p:cNvSpPr>
          <p:nvPr>
            <p:ph type="title"/>
          </p:nvPr>
        </p:nvSpPr>
        <p:spPr/>
        <p:txBody>
          <a:bodyPr/>
          <a:lstStyle/>
          <a:p>
            <a:r>
              <a:rPr lang="en-US" dirty="0"/>
              <a:t>Excellence in transportation</a:t>
            </a:r>
          </a:p>
        </p:txBody>
      </p:sp>
      <p:sp>
        <p:nvSpPr>
          <p:cNvPr id="3" name="Content Placeholder 2">
            <a:extLst>
              <a:ext uri="{FF2B5EF4-FFF2-40B4-BE49-F238E27FC236}">
                <a16:creationId xmlns:a16="http://schemas.microsoft.com/office/drawing/2014/main" id="{8DDAB8C4-E83E-45A8-B481-0B9623C2B93F}"/>
              </a:ext>
            </a:extLst>
          </p:cNvPr>
          <p:cNvSpPr>
            <a:spLocks noGrp="1"/>
          </p:cNvSpPr>
          <p:nvPr>
            <p:ph idx="1"/>
          </p:nvPr>
        </p:nvSpPr>
        <p:spPr/>
        <p:txBody>
          <a:bodyPr/>
          <a:lstStyle/>
          <a:p>
            <a:pPr>
              <a:buFont typeface="Arial" panose="020B0604020202020204" pitchFamily="34" charset="0"/>
              <a:buChar char="•"/>
            </a:pPr>
            <a:r>
              <a:rPr lang="en-US" sz="2000" dirty="0"/>
              <a:t>Every Trip</a:t>
            </a:r>
          </a:p>
          <a:p>
            <a:pPr>
              <a:buFont typeface="Arial" panose="020B0604020202020204" pitchFamily="34" charset="0"/>
              <a:buChar char="•"/>
            </a:pPr>
            <a:r>
              <a:rPr lang="en-US" sz="2000" dirty="0"/>
              <a:t>Every Mode</a:t>
            </a:r>
          </a:p>
          <a:p>
            <a:pPr>
              <a:buFont typeface="Arial" panose="020B0604020202020204" pitchFamily="34" charset="0"/>
              <a:buChar char="•"/>
            </a:pPr>
            <a:r>
              <a:rPr lang="en-US" sz="2000" dirty="0"/>
              <a:t>Every Dollar</a:t>
            </a:r>
          </a:p>
          <a:p>
            <a:pPr>
              <a:buFont typeface="Arial" panose="020B0604020202020204" pitchFamily="34" charset="0"/>
              <a:buChar char="•"/>
            </a:pPr>
            <a:r>
              <a:rPr lang="en-US" sz="2000" dirty="0"/>
              <a:t>Everyone</a:t>
            </a:r>
          </a:p>
        </p:txBody>
      </p:sp>
      <p:pic>
        <p:nvPicPr>
          <p:cNvPr id="7" name="Picture 6" descr="A picture containing text, clipart&#10;&#10;Description automatically generated">
            <a:extLst>
              <a:ext uri="{FF2B5EF4-FFF2-40B4-BE49-F238E27FC236}">
                <a16:creationId xmlns:a16="http://schemas.microsoft.com/office/drawing/2014/main" id="{18890442-367C-4406-A6B4-B5D2BF4AD9F4}"/>
              </a:ext>
            </a:extLst>
          </p:cNvPr>
          <p:cNvPicPr>
            <a:picLocks noChangeAspect="1"/>
          </p:cNvPicPr>
          <p:nvPr/>
        </p:nvPicPr>
        <p:blipFill rotWithShape="1">
          <a:blip r:embed="rId2">
            <a:extLst>
              <a:ext uri="{28A0092B-C50C-407E-A947-70E740481C1C}">
                <a14:useLocalDpi xmlns:a14="http://schemas.microsoft.com/office/drawing/2010/main" val="0"/>
              </a:ext>
            </a:extLst>
          </a:blip>
          <a:srcRect l="22500" t="19775" r="20000" b="3541"/>
          <a:stretch/>
        </p:blipFill>
        <p:spPr>
          <a:xfrm>
            <a:off x="3200400" y="1201254"/>
            <a:ext cx="5334000" cy="3478696"/>
          </a:xfrm>
          <a:prstGeom prst="rect">
            <a:avLst/>
          </a:prstGeom>
        </p:spPr>
      </p:pic>
    </p:spTree>
    <p:extLst>
      <p:ext uri="{BB962C8B-B14F-4D97-AF65-F5344CB8AC3E}">
        <p14:creationId xmlns:p14="http://schemas.microsoft.com/office/powerpoint/2010/main" val="3460725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F315A0-F57C-4ED8-9F6E-981551326E4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3968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784225" y="1576388"/>
            <a:ext cx="5213350" cy="1089025"/>
          </a:xfrm>
        </p:spPr>
        <p:txBody>
          <a:bodyPr/>
          <a:lstStyle/>
          <a:p>
            <a:pPr>
              <a:defRPr/>
            </a:pPr>
            <a:r>
              <a:rPr sz="4000"/>
              <a:t>Thank you</a:t>
            </a:r>
          </a:p>
        </p:txBody>
      </p:sp>
      <p:sp>
        <p:nvSpPr>
          <p:cNvPr id="14339" name="Text Placeholder 3"/>
          <p:cNvSpPr>
            <a:spLocks noGrp="1"/>
          </p:cNvSpPr>
          <p:nvPr>
            <p:ph type="body" sz="half" idx="2"/>
          </p:nvPr>
        </p:nvSpPr>
        <p:spPr>
          <a:xfrm rot="19140000">
            <a:off x="1298575" y="2252663"/>
            <a:ext cx="5794375" cy="623887"/>
          </a:xfrm>
        </p:spPr>
        <p:txBody>
          <a:bodyPr>
            <a:normAutofit fontScale="92500" lnSpcReduction="20000"/>
          </a:bodyPr>
          <a:lstStyle/>
          <a:p>
            <a:pPr>
              <a:buFont typeface="Arial" charset="0"/>
              <a:buNone/>
              <a:defRPr/>
            </a:pPr>
            <a:r>
              <a:rPr altLang="en-US" sz="1800" dirty="0"/>
              <a:t>Eric Cimo, P.E., DelDOT Utility Engineer</a:t>
            </a:r>
          </a:p>
          <a:p>
            <a:pPr>
              <a:buFont typeface="Arial" charset="0"/>
              <a:buNone/>
              <a:defRPr/>
            </a:pPr>
            <a:r>
              <a:rPr altLang="en-US" sz="1800" dirty="0"/>
              <a:t>eric.cimo@</a:t>
            </a:r>
            <a:r>
              <a:rPr lang="en-US" altLang="en-US" sz="1800" dirty="0"/>
              <a:t>d</a:t>
            </a:r>
            <a:r>
              <a:rPr altLang="en-US" sz="1800" dirty="0"/>
              <a:t>elaware.gov, 302 760-2642</a:t>
            </a:r>
          </a:p>
        </p:txBody>
      </p:sp>
      <p:pic>
        <p:nvPicPr>
          <p:cNvPr id="3" name="Content Placeholder 2">
            <a:extLst>
              <a:ext uri="{FF2B5EF4-FFF2-40B4-BE49-F238E27FC236}">
                <a16:creationId xmlns:a16="http://schemas.microsoft.com/office/drawing/2014/main" id="{EF3A6780-BEF5-49FF-8D33-E9D33CD812BE}"/>
              </a:ext>
            </a:extLst>
          </p:cNvPr>
          <p:cNvPicPr>
            <a:picLocks noGrp="1" noChangeAspect="1"/>
          </p:cNvPicPr>
          <p:nvPr>
            <p:ph idx="1"/>
          </p:nvPr>
        </p:nvPicPr>
        <p:blipFill>
          <a:blip r:embed="rId2"/>
          <a:stretch>
            <a:fillRect/>
          </a:stretch>
        </p:blipFill>
        <p:spPr>
          <a:xfrm>
            <a:off x="4924839" y="3038647"/>
            <a:ext cx="3324225" cy="33242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01B581-D3ED-427B-B20A-47E14237A8B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060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154E5A-9200-4F9D-AC6C-CC7BCACBB25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66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98009D-C11D-4AAD-9F52-548A4F70C97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BD686E23-05C0-41A2-87D1-B9B30B62F31E}"/>
              </a:ext>
            </a:extLst>
          </p:cNvPr>
          <p:cNvPicPr>
            <a:picLocks noChangeAspect="1"/>
          </p:cNvPicPr>
          <p:nvPr/>
        </p:nvPicPr>
        <p:blipFill>
          <a:blip r:embed="rId5"/>
          <a:stretch>
            <a:fillRect/>
          </a:stretch>
        </p:blipFill>
        <p:spPr>
          <a:xfrm>
            <a:off x="123712" y="5943600"/>
            <a:ext cx="8896574" cy="914400"/>
          </a:xfrm>
          <a:prstGeom prst="rect">
            <a:avLst/>
          </a:prstGeom>
        </p:spPr>
      </p:pic>
    </p:spTree>
    <p:extLst>
      <p:ext uri="{BB962C8B-B14F-4D97-AF65-F5344CB8AC3E}">
        <p14:creationId xmlns:p14="http://schemas.microsoft.com/office/powerpoint/2010/main" val="422794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dirty="0"/>
              <a:t>2021 Summit recap</a:t>
            </a:r>
          </a:p>
        </p:txBody>
      </p:sp>
      <p:sp>
        <p:nvSpPr>
          <p:cNvPr id="7171" name="Content Placeholder 2"/>
          <p:cNvSpPr>
            <a:spLocks noGrp="1"/>
          </p:cNvSpPr>
          <p:nvPr>
            <p:ph idx="1"/>
          </p:nvPr>
        </p:nvSpPr>
        <p:spPr>
          <a:xfrm>
            <a:off x="822325" y="914400"/>
            <a:ext cx="7521575" cy="4038600"/>
          </a:xfrm>
        </p:spPr>
        <p:txBody>
          <a:bodyPr/>
          <a:lstStyle/>
          <a:p>
            <a:pPr eaLnBrk="1" hangingPunct="1">
              <a:buFont typeface="Arial" panose="020B0604020202020204" pitchFamily="34" charset="0"/>
              <a:buChar char="•"/>
            </a:pPr>
            <a:r>
              <a:rPr lang="en-US" altLang="en-US" sz="2000" dirty="0"/>
              <a:t>Held Virtually</a:t>
            </a:r>
          </a:p>
          <a:p>
            <a:pPr eaLnBrk="1" hangingPunct="1">
              <a:buFont typeface="Arial" panose="020B0604020202020204" pitchFamily="34" charset="0"/>
              <a:buChar char="•"/>
            </a:pPr>
            <a:r>
              <a:rPr lang="en-US" altLang="en-US" sz="2000" dirty="0"/>
              <a:t>Attendance: 217 </a:t>
            </a:r>
          </a:p>
          <a:p>
            <a:pPr eaLnBrk="1" hangingPunct="1">
              <a:buFont typeface="Arial" panose="020B0604020202020204" pitchFamily="34" charset="0"/>
              <a:buChar char="•"/>
            </a:pPr>
            <a:r>
              <a:rPr lang="en-US" altLang="en-US" sz="2000" dirty="0"/>
              <a:t>Program Forecast &amp; Policy Update</a:t>
            </a:r>
          </a:p>
          <a:p>
            <a:pPr lvl="2" eaLnBrk="1" hangingPunct="1">
              <a:buFont typeface="Arial" panose="020B0604020202020204" pitchFamily="34" charset="0"/>
              <a:buChar char="•"/>
            </a:pPr>
            <a:r>
              <a:rPr lang="en-US" altLang="en-US" sz="2000" dirty="0"/>
              <a:t>Provided general overview of DelDOT’s 2021 program.</a:t>
            </a:r>
          </a:p>
          <a:p>
            <a:pPr eaLnBrk="1" hangingPunct="1">
              <a:buFont typeface="Arial" panose="020B0604020202020204" pitchFamily="34" charset="0"/>
              <a:buChar char="•"/>
            </a:pPr>
            <a:r>
              <a:rPr lang="en-US" altLang="en-US" sz="2000" dirty="0"/>
              <a:t>I-95 &amp; 10</a:t>
            </a:r>
            <a:r>
              <a:rPr lang="en-US" altLang="en-US" sz="2000" baseline="30000" dirty="0"/>
              <a:t>th</a:t>
            </a:r>
            <a:r>
              <a:rPr lang="en-US" altLang="en-US" sz="2000" dirty="0"/>
              <a:t> Street Utility Crossing Project</a:t>
            </a:r>
          </a:p>
          <a:p>
            <a:pPr lvl="0" eaLnBrk="1" hangingPunct="1">
              <a:buFont typeface="Arial" panose="020B0604020202020204" pitchFamily="34" charset="0"/>
              <a:buChar char="•"/>
            </a:pPr>
            <a:r>
              <a:rPr lang="en-US" altLang="en-US" sz="2000" dirty="0">
                <a:solidFill>
                  <a:srgbClr val="000000"/>
                </a:solidFill>
              </a:rPr>
              <a:t>Lessons Learned from DelDOT Projects</a:t>
            </a:r>
          </a:p>
          <a:p>
            <a:pPr lvl="2" eaLnBrk="1" hangingPunct="1">
              <a:buClr>
                <a:srgbClr val="F96A1B"/>
              </a:buClr>
              <a:buFont typeface="Arial" panose="020B0604020202020204" pitchFamily="34" charset="0"/>
              <a:buChar char="•"/>
            </a:pPr>
            <a:r>
              <a:rPr lang="en-US" altLang="en-US" sz="2000" dirty="0">
                <a:solidFill>
                  <a:srgbClr val="000000"/>
                </a:solidFill>
              </a:rPr>
              <a:t>Touched on maintenance and highway projects.</a:t>
            </a:r>
          </a:p>
          <a:p>
            <a:pPr lvl="2" eaLnBrk="1" hangingPunct="1">
              <a:buClr>
                <a:srgbClr val="F96A1B"/>
              </a:buClr>
              <a:buFont typeface="Arial" panose="020B0604020202020204" pitchFamily="34" charset="0"/>
              <a:buChar char="•"/>
            </a:pPr>
            <a:r>
              <a:rPr lang="en-US" altLang="en-US" sz="2000" dirty="0">
                <a:solidFill>
                  <a:srgbClr val="000000"/>
                </a:solidFill>
              </a:rPr>
              <a:t>Had specific presentations on Claymont Regional &amp; Elkton Rd.</a:t>
            </a:r>
          </a:p>
          <a:p>
            <a:pPr marL="342900" marR="0" lvl="0" indent="-342900" algn="l" defTabSz="914400" rtl="0" eaLnBrk="1" fontAlgn="base" latinLnBrk="0" hangingPunct="1">
              <a:lnSpc>
                <a:spcPct val="100000"/>
              </a:lnSpc>
              <a:spcBef>
                <a:spcPts val="80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0000"/>
                </a:solidFill>
                <a:effectLst/>
                <a:uLnTx/>
                <a:uFillTx/>
                <a:latin typeface="Franklin Gothic Book"/>
                <a:ea typeface="+mn-ea"/>
                <a:cs typeface="+mn-cs"/>
              </a:rPr>
              <a:t>South District Public Works Top 4 Issues from 2020</a:t>
            </a:r>
          </a:p>
          <a:p>
            <a:pPr marL="0" lvl="1" indent="0" eaLnBrk="1" hangingPunct="1">
              <a:buClr>
                <a:srgbClr val="F96A1B"/>
              </a:buClr>
              <a:buNone/>
            </a:pPr>
            <a:endParaRPr lang="en-US" altLang="en-US" sz="2000" dirty="0">
              <a:solidFill>
                <a:srgbClr val="000000"/>
              </a:solidFill>
            </a:endParaRPr>
          </a:p>
          <a:p>
            <a:pPr lvl="1" eaLnBrk="1" hangingPunct="1">
              <a:buClr>
                <a:srgbClr val="F96A1B"/>
              </a:buClr>
              <a:buFont typeface="Arial" panose="020B0604020202020204" pitchFamily="34" charset="0"/>
              <a:buChar char="•"/>
            </a:pPr>
            <a:endParaRPr lang="en-US" altLang="en-US" sz="2000" dirty="0">
              <a:solidFill>
                <a:srgbClr val="000000"/>
              </a:solidFill>
            </a:endParaRPr>
          </a:p>
          <a:p>
            <a:pPr lvl="2" eaLnBrk="1" hangingPunct="1">
              <a:buFont typeface="Arial" panose="020B0604020202020204" pitchFamily="34" charset="0"/>
              <a:buChar char="•"/>
            </a:pPr>
            <a:endParaRPr lang="en-US"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dirty="0"/>
              <a:t>Updates Overview</a:t>
            </a:r>
          </a:p>
        </p:txBody>
      </p:sp>
      <p:sp>
        <p:nvSpPr>
          <p:cNvPr id="8195" name="Content Placeholder 2"/>
          <p:cNvSpPr>
            <a:spLocks noGrp="1"/>
          </p:cNvSpPr>
          <p:nvPr>
            <p:ph idx="1"/>
          </p:nvPr>
        </p:nvSpPr>
        <p:spPr>
          <a:xfrm>
            <a:off x="822325" y="914400"/>
            <a:ext cx="7521575" cy="3579813"/>
          </a:xfrm>
        </p:spPr>
        <p:txBody>
          <a:bodyPr/>
          <a:lstStyle/>
          <a:p>
            <a:pPr eaLnBrk="1" hangingPunct="1">
              <a:buFont typeface="Arial" panose="020B0604020202020204" pitchFamily="34" charset="0"/>
              <a:buChar char="•"/>
            </a:pPr>
            <a:r>
              <a:rPr lang="en-US" altLang="en-US" sz="2000" dirty="0">
                <a:solidFill>
                  <a:srgbClr val="000000"/>
                </a:solidFill>
              </a:rPr>
              <a:t>Utility Manual Revisions</a:t>
            </a:r>
          </a:p>
          <a:p>
            <a:pPr eaLnBrk="1" hangingPunct="1">
              <a:buFont typeface="Arial" panose="020B0604020202020204" pitchFamily="34" charset="0"/>
              <a:buChar char="•"/>
            </a:pPr>
            <a:r>
              <a:rPr lang="en-US" altLang="en-US" sz="2000" dirty="0">
                <a:solidFill>
                  <a:srgbClr val="000000"/>
                </a:solidFill>
              </a:rPr>
              <a:t>Blanket Vertical Adjustment Agreements</a:t>
            </a:r>
          </a:p>
          <a:p>
            <a:pPr eaLnBrk="1" hangingPunct="1">
              <a:buFont typeface="Arial" panose="020B0604020202020204" pitchFamily="34" charset="0"/>
              <a:buChar char="•"/>
            </a:pPr>
            <a:r>
              <a:rPr lang="en-US" altLang="en-US" sz="2000" dirty="0">
                <a:solidFill>
                  <a:srgbClr val="000000"/>
                </a:solidFill>
              </a:rPr>
              <a:t>Utility Cost Estimates &amp; Schedules</a:t>
            </a:r>
          </a:p>
          <a:p>
            <a:pPr eaLnBrk="1" hangingPunct="1">
              <a:buFont typeface="Arial" panose="020B0604020202020204" pitchFamily="34" charset="0"/>
              <a:buChar char="•"/>
            </a:pPr>
            <a:r>
              <a:rPr lang="en-US" altLang="en-US" sz="2000" dirty="0">
                <a:solidFill>
                  <a:srgbClr val="000000"/>
                </a:solidFill>
              </a:rPr>
              <a:t>FHWA Broadband Rule</a:t>
            </a:r>
          </a:p>
        </p:txBody>
      </p:sp>
      <p:pic>
        <p:nvPicPr>
          <p:cNvPr id="3" name="Picture 2">
            <a:extLst>
              <a:ext uri="{FF2B5EF4-FFF2-40B4-BE49-F238E27FC236}">
                <a16:creationId xmlns:a16="http://schemas.microsoft.com/office/drawing/2014/main" id="{2F52D2CD-37D7-48E0-B5C6-981382383167}"/>
              </a:ext>
            </a:extLst>
          </p:cNvPr>
          <p:cNvPicPr>
            <a:picLocks noChangeAspect="1"/>
          </p:cNvPicPr>
          <p:nvPr/>
        </p:nvPicPr>
        <p:blipFill>
          <a:blip r:embed="rId2"/>
          <a:stretch>
            <a:fillRect/>
          </a:stretch>
        </p:blipFill>
        <p:spPr>
          <a:xfrm>
            <a:off x="4381500" y="2319528"/>
            <a:ext cx="3962400" cy="22189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dirty="0"/>
              <a:t>Utility Manual Revisions</a:t>
            </a:r>
          </a:p>
        </p:txBody>
      </p:sp>
      <p:sp>
        <p:nvSpPr>
          <p:cNvPr id="8195" name="Content Placeholder 2"/>
          <p:cNvSpPr>
            <a:spLocks noGrp="1"/>
          </p:cNvSpPr>
          <p:nvPr>
            <p:ph idx="1"/>
          </p:nvPr>
        </p:nvSpPr>
        <p:spPr>
          <a:xfrm>
            <a:off x="822325" y="914400"/>
            <a:ext cx="7521575" cy="3579813"/>
          </a:xfrm>
        </p:spPr>
        <p:txBody>
          <a:bodyPr/>
          <a:lstStyle/>
          <a:p>
            <a:pPr eaLnBrk="1" hangingPunct="1">
              <a:buFont typeface="Arial" panose="020B0604020202020204" pitchFamily="34" charset="0"/>
              <a:buChar char="•"/>
            </a:pPr>
            <a:r>
              <a:rPr lang="en-US" altLang="en-US" sz="2000" dirty="0">
                <a:solidFill>
                  <a:srgbClr val="000000"/>
                </a:solidFill>
              </a:rPr>
              <a:t>There are a few high-level topics we will be discussing through the Utilities Coordination Council</a:t>
            </a:r>
          </a:p>
          <a:p>
            <a:pPr eaLnBrk="1" hangingPunct="1">
              <a:buFont typeface="Arial" panose="020B0604020202020204" pitchFamily="34" charset="0"/>
              <a:buChar char="•"/>
            </a:pPr>
            <a:r>
              <a:rPr lang="en-US" altLang="en-US" sz="2000" dirty="0">
                <a:solidFill>
                  <a:srgbClr val="000000"/>
                </a:solidFill>
              </a:rPr>
              <a:t>Those conversations will shape the update timeline</a:t>
            </a:r>
          </a:p>
          <a:p>
            <a:pPr eaLnBrk="1" hangingPunct="1">
              <a:buFont typeface="Arial" panose="020B0604020202020204" pitchFamily="34" charset="0"/>
              <a:buChar char="•"/>
            </a:pPr>
            <a:r>
              <a:rPr lang="en-US" altLang="en-US" sz="2000" dirty="0">
                <a:solidFill>
                  <a:srgbClr val="000000"/>
                </a:solidFill>
              </a:rPr>
              <a:t>Follow-up with Internal and External Stakeholders to follow</a:t>
            </a:r>
          </a:p>
        </p:txBody>
      </p:sp>
    </p:spTree>
    <p:extLst>
      <p:ext uri="{BB962C8B-B14F-4D97-AF65-F5344CB8AC3E}">
        <p14:creationId xmlns:p14="http://schemas.microsoft.com/office/powerpoint/2010/main" val="398146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dirty="0"/>
              <a:t>Blanket Vertical Adjustment Agreements</a:t>
            </a:r>
          </a:p>
        </p:txBody>
      </p:sp>
      <p:sp>
        <p:nvSpPr>
          <p:cNvPr id="8195" name="Content Placeholder 2"/>
          <p:cNvSpPr>
            <a:spLocks noGrp="1"/>
          </p:cNvSpPr>
          <p:nvPr>
            <p:ph idx="1"/>
          </p:nvPr>
        </p:nvSpPr>
        <p:spPr>
          <a:xfrm>
            <a:off x="822325" y="914400"/>
            <a:ext cx="7521575" cy="3579813"/>
          </a:xfrm>
        </p:spPr>
        <p:txBody>
          <a:bodyPr/>
          <a:lstStyle/>
          <a:p>
            <a:pPr eaLnBrk="1" hangingPunct="1">
              <a:buFont typeface="Arial" panose="020B0604020202020204" pitchFamily="34" charset="0"/>
              <a:buChar char="•"/>
            </a:pPr>
            <a:r>
              <a:rPr lang="en-US" altLang="en-US" sz="2000" dirty="0">
                <a:solidFill>
                  <a:srgbClr val="000000"/>
                </a:solidFill>
              </a:rPr>
              <a:t>DelDOT created an internal policy to allow highway contractor to perform at-grade vertical adjustments of utility facilities at DelDOT’s cost (see </a:t>
            </a:r>
            <a:r>
              <a:rPr lang="en-US" altLang="en-US" sz="2000" dirty="0">
                <a:solidFill>
                  <a:srgbClr val="000000"/>
                </a:solidFill>
                <a:hlinkClick r:id="rId2"/>
              </a:rPr>
              <a:t>DGM 3-1</a:t>
            </a:r>
            <a:r>
              <a:rPr lang="en-US" altLang="en-US" sz="2000" dirty="0">
                <a:solidFill>
                  <a:srgbClr val="000000"/>
                </a:solidFill>
              </a:rPr>
              <a:t>) for efficiency purposes</a:t>
            </a:r>
          </a:p>
          <a:p>
            <a:pPr lvl="3" eaLnBrk="1" hangingPunct="1">
              <a:buFont typeface="Arial" panose="020B0604020202020204" pitchFamily="34" charset="0"/>
              <a:buChar char="•"/>
            </a:pPr>
            <a:r>
              <a:rPr lang="en-US" altLang="en-US" sz="2000" dirty="0">
                <a:solidFill>
                  <a:srgbClr val="000000"/>
                </a:solidFill>
              </a:rPr>
              <a:t>Use at DELDOT’s Discretion</a:t>
            </a:r>
          </a:p>
          <a:p>
            <a:pPr eaLnBrk="1" hangingPunct="1">
              <a:buFont typeface="Arial" panose="020B0604020202020204" pitchFamily="34" charset="0"/>
              <a:buChar char="•"/>
            </a:pPr>
            <a:r>
              <a:rPr lang="en-US" altLang="en-US" sz="2000" dirty="0">
                <a:solidFill>
                  <a:srgbClr val="000000"/>
                </a:solidFill>
              </a:rPr>
              <a:t>Working to put blanket agreements in place to allow DelDOT to perform vertical adjustments without the need for project specific utility agreements</a:t>
            </a:r>
          </a:p>
          <a:p>
            <a:pPr lvl="3" eaLnBrk="1" hangingPunct="1">
              <a:buFont typeface="Arial" panose="020B0604020202020204" pitchFamily="34" charset="0"/>
              <a:buChar char="•"/>
            </a:pPr>
            <a:r>
              <a:rPr lang="en-US" altLang="en-US" sz="2000" dirty="0">
                <a:solidFill>
                  <a:srgbClr val="000000"/>
                </a:solidFill>
              </a:rPr>
              <a:t>Currently in place or working to get in place with entities we perform work like this with regularly</a:t>
            </a:r>
          </a:p>
          <a:p>
            <a:pPr lvl="3" eaLnBrk="1" hangingPunct="1">
              <a:buFont typeface="Arial" panose="020B0604020202020204" pitchFamily="34" charset="0"/>
              <a:buChar char="•"/>
            </a:pPr>
            <a:r>
              <a:rPr lang="en-US" altLang="en-US" sz="2000" dirty="0">
                <a:solidFill>
                  <a:srgbClr val="000000"/>
                </a:solidFill>
              </a:rPr>
              <a:t>DPL-Gas, VZ, Artesian, Tidewater, SUEZ, New Castle County, Kent County, Sussex County, &amp; Wilmington</a:t>
            </a:r>
          </a:p>
        </p:txBody>
      </p:sp>
    </p:spTree>
    <p:extLst>
      <p:ext uri="{BB962C8B-B14F-4D97-AF65-F5344CB8AC3E}">
        <p14:creationId xmlns:p14="http://schemas.microsoft.com/office/powerpoint/2010/main" val="42497084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9829fbf2-3501-4afb-9346-27e640c32605"/>
</p:tagLst>
</file>

<file path=ppt/tags/tag2.xml><?xml version="1.0" encoding="utf-8"?>
<p:tagLst xmlns:a="http://schemas.openxmlformats.org/drawingml/2006/main" xmlns:r="http://schemas.openxmlformats.org/officeDocument/2006/relationships" xmlns:p="http://schemas.openxmlformats.org/presentationml/2006/main">
  <p:tag name="__PE_POLL_EMBED_ID" val="37b51baf-7a5b-40c0-b421-8f4c5f7a02de"/>
</p:tagLst>
</file>

<file path=ppt/tags/tag3.xml><?xml version="1.0" encoding="utf-8"?>
<p:tagLst xmlns:a="http://schemas.openxmlformats.org/drawingml/2006/main" xmlns:r="http://schemas.openxmlformats.org/officeDocument/2006/relationships" xmlns:p="http://schemas.openxmlformats.org/presentationml/2006/main">
  <p:tag name="__PE_POLL_EMBED_ID" val="2f60f664-50ce-4f49-bb03-614e87b2e817"/>
</p:tagLst>
</file>

<file path=ppt/tags/tag4.xml><?xml version="1.0" encoding="utf-8"?>
<p:tagLst xmlns:a="http://schemas.openxmlformats.org/drawingml/2006/main" xmlns:r="http://schemas.openxmlformats.org/officeDocument/2006/relationships" xmlns:p="http://schemas.openxmlformats.org/presentationml/2006/main">
  <p:tag name="__PE_POLL_EMBED_ID" val="43d2c606-95d1-4f3e-bb84-b824a146ef29"/>
</p:tagLst>
</file>

<file path=ppt/tags/tag5.xml><?xml version="1.0" encoding="utf-8"?>
<p:tagLst xmlns:a="http://schemas.openxmlformats.org/drawingml/2006/main" xmlns:r="http://schemas.openxmlformats.org/officeDocument/2006/relationships" xmlns:p="http://schemas.openxmlformats.org/presentationml/2006/main">
  <p:tag name="__PE_POLL_EMBED_ID" val="cac82778-044b-4343-9231-fc986ae8754e"/>
</p:tagLst>
</file>

<file path=ppt/tags/tag6.xml><?xml version="1.0" encoding="utf-8"?>
<p:tagLst xmlns:a="http://schemas.openxmlformats.org/drawingml/2006/main" xmlns:r="http://schemas.openxmlformats.org/officeDocument/2006/relationships" xmlns:p="http://schemas.openxmlformats.org/presentationml/2006/main">
  <p:tag name="__PE_POLL_EMBED_ID" val="569e4508-74f5-4a6a-991b-2ab9cdc18939"/>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9371</TotalTime>
  <Words>1136</Words>
  <Application>Microsoft Office PowerPoint</Application>
  <PresentationFormat>On-screen Show (4:3)</PresentationFormat>
  <Paragraphs>87</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Franklin Gothic Book</vt:lpstr>
      <vt:lpstr>Franklin Gothic Medium</vt:lpstr>
      <vt:lpstr>Wingdings</vt:lpstr>
      <vt:lpstr>Angles</vt:lpstr>
      <vt:lpstr>2021 Utility summit Recap &amp; Utility Section Updates</vt:lpstr>
      <vt:lpstr>Excellence in transportation</vt:lpstr>
      <vt:lpstr>PowerPoint Presentation</vt:lpstr>
      <vt:lpstr>PowerPoint Presentation</vt:lpstr>
      <vt:lpstr>PowerPoint Presentation</vt:lpstr>
      <vt:lpstr>2021 Summit recap</vt:lpstr>
      <vt:lpstr>Updates Overview</vt:lpstr>
      <vt:lpstr>Utility Manual Revisions</vt:lpstr>
      <vt:lpstr>Blanket Vertical Adjustment Agreements</vt:lpstr>
      <vt:lpstr>Utility Cost Estimates - Requirements</vt:lpstr>
      <vt:lpstr>Utility Cost Estimates - Requirements</vt:lpstr>
      <vt:lpstr>Utility Cost Estimates - Requirements</vt:lpstr>
      <vt:lpstr>Utility Cost Estimates – Immediate Needs</vt:lpstr>
      <vt:lpstr>Relocation Schedules (Bar Charts)</vt:lpstr>
      <vt:lpstr>PowerPoint Presentation</vt:lpstr>
      <vt:lpstr>FHWA Broadband Rule</vt:lpstr>
      <vt:lpstr>FHWA Broadband Rule - Requirements</vt:lpstr>
      <vt:lpstr>FHWA Broadband Rule</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eric.cimo</dc:creator>
  <cp:lastModifiedBy>Cimo, Eric (DelDOT)</cp:lastModifiedBy>
  <cp:revision>85</cp:revision>
  <cp:lastPrinted>2019-02-25T18:38:19Z</cp:lastPrinted>
  <dcterms:created xsi:type="dcterms:W3CDTF">2015-12-21T16:13:28Z</dcterms:created>
  <dcterms:modified xsi:type="dcterms:W3CDTF">2022-02-21T17:34:54Z</dcterms:modified>
</cp:coreProperties>
</file>